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8"/>
  </p:notesMasterIdLst>
  <p:handoutMasterIdLst>
    <p:handoutMasterId r:id="rId9"/>
  </p:handoutMasterIdLst>
  <p:sldIdLst>
    <p:sldId id="371" r:id="rId7"/>
  </p:sldIdLst>
  <p:sldSz cx="12192000" cy="6858000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5" autoAdjust="0"/>
    <p:restoredTop sz="88283" autoAdjust="0"/>
  </p:normalViewPr>
  <p:slideViewPr>
    <p:cSldViewPr snapToGrid="0">
      <p:cViewPr varScale="1">
        <p:scale>
          <a:sx n="114" d="100"/>
          <a:sy n="114" d="100"/>
        </p:scale>
        <p:origin x="64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-1518" y="-90"/>
      </p:cViewPr>
      <p:guideLst>
        <p:guide orient="horz" pos="2100"/>
        <p:guide pos="312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27/01/2024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27/01/2024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1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3" y="1762189"/>
            <a:ext cx="11345332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12192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12192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4"/>
            <a:ext cx="1134533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4"/>
            <a:ext cx="1134533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4"/>
            <a:ext cx="1134533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30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1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1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1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1762188"/>
            <a:ext cx="11345332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2499360"/>
            <a:ext cx="11345332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3" y="1762189"/>
            <a:ext cx="11345332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425455" y="1762188"/>
            <a:ext cx="5574547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6196239" y="1762188"/>
            <a:ext cx="5574547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3" y="1762189"/>
            <a:ext cx="11345332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422656" y="2484001"/>
            <a:ext cx="5657088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12256" y="2484120"/>
            <a:ext cx="56592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40"/>
            <a:ext cx="12192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3" y="1762189"/>
            <a:ext cx="11345332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422656" y="2484001"/>
            <a:ext cx="5657088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12256" y="2484120"/>
            <a:ext cx="56592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881" y="324685"/>
            <a:ext cx="811136" cy="32040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10439384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10284440" y="6545779"/>
            <a:ext cx="1487168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‹#›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56709" y="0"/>
            <a:ext cx="12246708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503" y="324650"/>
            <a:ext cx="799629" cy="320400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Tino Bog - bog@bv.tum.de</a:t>
            </a:r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881" y="324685"/>
            <a:ext cx="811136" cy="320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427201" y="314326"/>
            <a:ext cx="10266200" cy="34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  <a:tabLst/>
            </a:pPr>
            <a:r>
              <a:rPr lang="de-DE" sz="800" dirty="0" err="1">
                <a:solidFill>
                  <a:schemeClr val="tx2"/>
                </a:solidFill>
                <a:latin typeface="+mn-lt"/>
              </a:rPr>
              <a:t>Chair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Computational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Modeling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and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Simulation</a:t>
            </a:r>
          </a:p>
          <a:p>
            <a:pPr>
              <a:lnSpc>
                <a:spcPct val="94000"/>
              </a:lnSpc>
              <a:tabLst/>
            </a:pPr>
            <a:r>
              <a:rPr lang="en-US" sz="800" dirty="0">
                <a:solidFill>
                  <a:schemeClr val="tx2"/>
                </a:solidFill>
                <a:latin typeface="+mn-lt"/>
              </a:rPr>
              <a:t>TUM School of Engineering and Design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 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Technical University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Munich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7881" y="324685"/>
            <a:ext cx="811136" cy="320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9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10963505" y="324650"/>
            <a:ext cx="799631" cy="320400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10963503" y="324650"/>
            <a:ext cx="799629" cy="320400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0068" y="828695"/>
            <a:ext cx="8742263" cy="820738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Optimal Control of Thermal </a:t>
            </a:r>
            <a:r>
              <a:rPr lang="en-US" sz="2400" dirty="0" smtClean="0"/>
              <a:t>Gradients </a:t>
            </a:r>
            <a:r>
              <a:rPr lang="en-US" sz="2400" dirty="0"/>
              <a:t>in Laser-Based Additive Manufacturing Processes</a:t>
            </a:r>
            <a:endParaRPr lang="en-US" sz="24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7A098B-BD71-4BD2-A818-BC0F2C4A2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2626" y="331321"/>
            <a:ext cx="401708" cy="32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bgerundetes Rechteck 1">
            <a:extLst>
              <a:ext uri="{FF2B5EF4-FFF2-40B4-BE49-F238E27FC236}">
                <a16:creationId xmlns:a16="http://schemas.microsoft.com/office/drawing/2014/main" id="{7352B7F5-C8DB-4163-AC51-FBD3AD67C425}"/>
              </a:ext>
            </a:extLst>
          </p:cNvPr>
          <p:cNvSpPr/>
          <p:nvPr/>
        </p:nvSpPr>
        <p:spPr bwMode="auto">
          <a:xfrm>
            <a:off x="8890262" y="1523847"/>
            <a:ext cx="2294881" cy="109939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glow rad="63500">
              <a:srgbClr val="E2E2E2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rgbClr val="000000"/>
                </a:solidFill>
                <a:latin typeface="Arial"/>
                <a:cs typeface="+mn-cs"/>
              </a:rPr>
              <a:t>Project </a:t>
            </a:r>
            <a:r>
              <a:rPr lang="de-DE" sz="1400" b="1" kern="0" dirty="0" err="1">
                <a:solidFill>
                  <a:srgbClr val="000000"/>
                </a:solidFill>
                <a:latin typeface="Arial"/>
                <a:cs typeface="+mn-cs"/>
              </a:rPr>
              <a:t>Characteristics</a:t>
            </a:r>
            <a:endParaRPr lang="de-DE" sz="1400" b="1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Textfeld 7">
            <a:extLst>
              <a:ext uri="{FF2B5EF4-FFF2-40B4-BE49-F238E27FC236}">
                <a16:creationId xmlns:a16="http://schemas.microsoft.com/office/drawing/2014/main" id="{DAD9195D-747A-43B7-BA5B-85EC96B0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3245" y="1792249"/>
            <a:ext cx="1304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sz="1200" dirty="0"/>
              <a:t>Modeling:</a:t>
            </a:r>
          </a:p>
          <a:p>
            <a:pPr algn="l"/>
            <a:r>
              <a:rPr lang="de-DE" sz="1200" dirty="0" err="1"/>
              <a:t>Mathematics</a:t>
            </a:r>
            <a:r>
              <a:rPr lang="de-DE" sz="1200" dirty="0"/>
              <a:t>:</a:t>
            </a:r>
          </a:p>
          <a:p>
            <a:pPr algn="l"/>
            <a:r>
              <a:rPr lang="de-DE" sz="1200" dirty="0" err="1"/>
              <a:t>Programming</a:t>
            </a:r>
            <a:r>
              <a:rPr lang="de-DE" sz="1200" dirty="0"/>
              <a:t>:</a:t>
            </a:r>
          </a:p>
          <a:p>
            <a:pPr algn="l"/>
            <a:r>
              <a:rPr lang="de-DE" sz="1200" dirty="0"/>
              <a:t>Science:     </a:t>
            </a:r>
          </a:p>
        </p:txBody>
      </p:sp>
      <p:sp>
        <p:nvSpPr>
          <p:cNvPr id="62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80068" y="6473314"/>
            <a:ext cx="8281793" cy="365125"/>
          </a:xfrm>
        </p:spPr>
        <p:txBody>
          <a:bodyPr/>
          <a:lstStyle/>
          <a:p>
            <a:r>
              <a:rPr lang="de-DE" dirty="0" smtClean="0"/>
              <a:t>Vijaya Holla, </a:t>
            </a:r>
            <a:r>
              <a:rPr lang="de-DE" dirty="0" err="1" smtClean="0"/>
              <a:t>Chair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Computational</a:t>
            </a:r>
            <a:r>
              <a:rPr lang="de-DE" dirty="0" smtClean="0"/>
              <a:t> Modeling </a:t>
            </a:r>
            <a:r>
              <a:rPr lang="de-DE" dirty="0" err="1" smtClean="0"/>
              <a:t>and</a:t>
            </a:r>
            <a:r>
              <a:rPr lang="de-DE" dirty="0" smtClean="0"/>
              <a:t> Simulation, vijaya.holla@tum.de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E4622C-87FA-4907-A15F-7A3A93ABE843}"/>
              </a:ext>
            </a:extLst>
          </p:cNvPr>
          <p:cNvSpPr/>
          <p:nvPr/>
        </p:nvSpPr>
        <p:spPr>
          <a:xfrm>
            <a:off x="335588" y="1663361"/>
            <a:ext cx="813594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Task</a:t>
            </a:r>
          </a:p>
          <a:p>
            <a:endParaRPr lang="en-US" sz="1400" b="1" dirty="0"/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de-DE"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de-D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adjoint-based</a:t>
            </a:r>
            <a:r>
              <a:rPr lang="de-D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de-D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de-D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 non-linear </a:t>
            </a:r>
            <a:r>
              <a:rPr lang="de-DE"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de-D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quation</a:t>
            </a:r>
            <a:r>
              <a:rPr lang="de-D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de-D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  laser-</a:t>
            </a:r>
            <a:r>
              <a:rPr lang="de-DE"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additive </a:t>
            </a:r>
            <a:r>
              <a:rPr lang="de-DE"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de-D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de-D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de-D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endParaRPr lang="de-DE" sz="1400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Ø"/>
            </a:pPr>
            <a:r>
              <a:rPr lang="de-DE" sz="1400" dirty="0" err="1" smtClean="0">
                <a:cs typeface="Arial" panose="020B0604020202020204" pitchFamily="34" charset="0"/>
              </a:rPr>
              <a:t>Develop</a:t>
            </a:r>
            <a:r>
              <a:rPr lang="de-DE" sz="1400" dirty="0" smtClean="0">
                <a:cs typeface="Arial" panose="020B0604020202020204" pitchFamily="34" charset="0"/>
              </a:rPr>
              <a:t> a finite </a:t>
            </a:r>
            <a:r>
              <a:rPr lang="de-DE" sz="1400" dirty="0" err="1" smtClean="0">
                <a:cs typeface="Arial" panose="020B0604020202020204" pitchFamily="34" charset="0"/>
              </a:rPr>
              <a:t>element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method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to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solve</a:t>
            </a:r>
            <a:r>
              <a:rPr lang="de-DE" sz="1400" dirty="0" smtClean="0">
                <a:cs typeface="Arial" panose="020B0604020202020204" pitchFamily="34" charset="0"/>
              </a:rPr>
              <a:t> non-linear </a:t>
            </a:r>
            <a:r>
              <a:rPr lang="de-DE" sz="1400" dirty="0" err="1" smtClean="0">
                <a:cs typeface="Arial" panose="020B0604020202020204" pitchFamily="34" charset="0"/>
              </a:rPr>
              <a:t>heat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equation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to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compute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heat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evolution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and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cooling</a:t>
            </a:r>
            <a:r>
              <a:rPr lang="de-DE" sz="1400" dirty="0" smtClean="0">
                <a:cs typeface="Arial" panose="020B0604020202020204" pitchFamily="34" charset="0"/>
              </a:rPr>
              <a:t> rate </a:t>
            </a:r>
            <a:r>
              <a:rPr lang="de-DE" sz="1400" dirty="0" err="1" smtClean="0">
                <a:cs typeface="Arial" panose="020B0604020202020204" pitchFamily="34" charset="0"/>
              </a:rPr>
              <a:t>from</a:t>
            </a:r>
            <a:r>
              <a:rPr lang="de-DE" sz="1400" dirty="0" smtClean="0">
                <a:cs typeface="Arial" panose="020B0604020202020204" pitchFamily="34" charset="0"/>
              </a:rPr>
              <a:t> a </a:t>
            </a:r>
            <a:r>
              <a:rPr lang="de-DE" sz="1400" dirty="0" err="1" smtClean="0">
                <a:cs typeface="Arial" panose="020B0604020202020204" pitchFamily="34" charset="0"/>
              </a:rPr>
              <a:t>given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laser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intensity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distribution</a:t>
            </a:r>
            <a:endParaRPr lang="de-DE" sz="1400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Ø"/>
            </a:pPr>
            <a:r>
              <a:rPr lang="de-DE" sz="1400" dirty="0" err="1" smtClean="0">
                <a:cs typeface="Arial" panose="020B0604020202020204" pitchFamily="34" charset="0"/>
              </a:rPr>
              <a:t>Derive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the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corresponding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adjoint-state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equation</a:t>
            </a:r>
            <a:endParaRPr lang="de-DE" sz="1400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Ø"/>
            </a:pPr>
            <a:r>
              <a:rPr lang="de-DE" sz="1400" dirty="0" smtClean="0">
                <a:cs typeface="Arial" panose="020B0604020202020204" pitchFamily="34" charset="0"/>
              </a:rPr>
              <a:t>Set-</a:t>
            </a:r>
            <a:r>
              <a:rPr lang="de-DE" sz="1400" dirty="0" err="1" smtClean="0">
                <a:cs typeface="Arial" panose="020B0604020202020204" pitchFamily="34" charset="0"/>
              </a:rPr>
              <a:t>up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the</a:t>
            </a:r>
            <a:r>
              <a:rPr lang="de-DE" sz="1400" dirty="0" smtClean="0">
                <a:cs typeface="Arial" panose="020B0604020202020204" pitchFamily="34" charset="0"/>
              </a:rPr>
              <a:t> inverse/</a:t>
            </a:r>
            <a:r>
              <a:rPr lang="de-DE" sz="1400" dirty="0" err="1" smtClean="0">
                <a:cs typeface="Arial" panose="020B0604020202020204" pitchFamily="34" charset="0"/>
              </a:rPr>
              <a:t>adjoint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solver</a:t>
            </a:r>
            <a:endParaRPr lang="de-DE" sz="1400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Ø"/>
            </a:pPr>
            <a:r>
              <a:rPr lang="de-DE" sz="1400" dirty="0" err="1" smtClean="0">
                <a:cs typeface="Arial" panose="020B0604020202020204" pitchFamily="34" charset="0"/>
              </a:rPr>
              <a:t>Optimize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the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laser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intensity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distribution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for</a:t>
            </a:r>
            <a:r>
              <a:rPr lang="de-DE" sz="1400" dirty="0" smtClean="0">
                <a:cs typeface="Arial" panose="020B0604020202020204" pitchFamily="34" charset="0"/>
              </a:rPr>
              <a:t> different thermal </a:t>
            </a:r>
            <a:r>
              <a:rPr lang="de-DE" sz="1400" dirty="0" err="1" smtClean="0">
                <a:cs typeface="Arial" panose="020B0604020202020204" pitchFamily="34" charset="0"/>
              </a:rPr>
              <a:t>gradients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0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76767" y="6188022"/>
            <a:ext cx="83850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[1] Holla, Vijaya, Philipp Kopp, Jonas Grünewald, Katrin </a:t>
            </a:r>
            <a:r>
              <a:rPr lang="de-DE" sz="1000" dirty="0" err="1"/>
              <a:t>Wudy</a:t>
            </a:r>
            <a:r>
              <a:rPr lang="de-DE" sz="1000" dirty="0"/>
              <a:t>, </a:t>
            </a:r>
            <a:r>
              <a:rPr lang="de-DE" sz="1000" dirty="0" err="1"/>
              <a:t>and</a:t>
            </a:r>
            <a:r>
              <a:rPr lang="de-DE" sz="1000" dirty="0"/>
              <a:t> Stefan </a:t>
            </a:r>
            <a:r>
              <a:rPr lang="de-DE" sz="1000" dirty="0" err="1"/>
              <a:t>Kollmannsberger</a:t>
            </a:r>
            <a:r>
              <a:rPr lang="de-DE" sz="1000" dirty="0"/>
              <a:t>. </a:t>
            </a:r>
            <a:r>
              <a:rPr lang="en-US" sz="1000" dirty="0"/>
              <a:t>"Laser Beam Shape Optimization in Powder Bed Fusion of Metals." </a:t>
            </a:r>
            <a:r>
              <a:rPr lang="de-DE" sz="1000" i="1" dirty="0" err="1"/>
              <a:t>Available</a:t>
            </a:r>
            <a:r>
              <a:rPr lang="de-DE" sz="1000" i="1" dirty="0"/>
              <a:t> at SSRN 4265496</a:t>
            </a:r>
            <a:r>
              <a:rPr lang="de-DE" sz="1000" dirty="0"/>
              <a:t> (2022).</a:t>
            </a:r>
            <a:endParaRPr lang="en-US" sz="1000" dirty="0"/>
          </a:p>
          <a:p>
            <a:pPr lvl="0"/>
            <a:endParaRPr lang="en-US" sz="1000" i="1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F804EA6-3B40-4D4A-B02E-DB7A37405B85}"/>
              </a:ext>
            </a:extLst>
          </p:cNvPr>
          <p:cNvSpPr/>
          <p:nvPr/>
        </p:nvSpPr>
        <p:spPr>
          <a:xfrm>
            <a:off x="10203180" y="1886481"/>
            <a:ext cx="736281" cy="1251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5E73CBAF-65AF-4754-BC80-9C17115A9833}"/>
              </a:ext>
            </a:extLst>
          </p:cNvPr>
          <p:cNvSpPr/>
          <p:nvPr/>
        </p:nvSpPr>
        <p:spPr>
          <a:xfrm>
            <a:off x="10203180" y="1886481"/>
            <a:ext cx="333375" cy="12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EB8C20C-CD61-426E-9D3B-412283CAA460}"/>
              </a:ext>
            </a:extLst>
          </p:cNvPr>
          <p:cNvSpPr/>
          <p:nvPr/>
        </p:nvSpPr>
        <p:spPr>
          <a:xfrm>
            <a:off x="10203180" y="2061741"/>
            <a:ext cx="736281" cy="1251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6C25DE1-FC14-4601-849D-31B4DE8E9D6C}"/>
              </a:ext>
            </a:extLst>
          </p:cNvPr>
          <p:cNvSpPr/>
          <p:nvPr/>
        </p:nvSpPr>
        <p:spPr>
          <a:xfrm>
            <a:off x="10203180" y="2061742"/>
            <a:ext cx="553720" cy="1137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0DD1872-7098-4F59-9E72-F0419C4142B8}"/>
              </a:ext>
            </a:extLst>
          </p:cNvPr>
          <p:cNvSpPr/>
          <p:nvPr/>
        </p:nvSpPr>
        <p:spPr>
          <a:xfrm>
            <a:off x="10198429" y="2249115"/>
            <a:ext cx="736281" cy="1251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DB7908D-3ABA-49D1-A5AA-B4A853BF3FE3}"/>
              </a:ext>
            </a:extLst>
          </p:cNvPr>
          <p:cNvSpPr/>
          <p:nvPr/>
        </p:nvSpPr>
        <p:spPr>
          <a:xfrm>
            <a:off x="10198430" y="2249115"/>
            <a:ext cx="558470" cy="12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EE1023DB-8573-46E6-9CE3-0A1D38FC8175}"/>
              </a:ext>
            </a:extLst>
          </p:cNvPr>
          <p:cNvSpPr/>
          <p:nvPr/>
        </p:nvSpPr>
        <p:spPr>
          <a:xfrm>
            <a:off x="10198429" y="2424375"/>
            <a:ext cx="736281" cy="1251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E504271-7203-487D-B6CB-BB2EDF47D593}"/>
              </a:ext>
            </a:extLst>
          </p:cNvPr>
          <p:cNvSpPr/>
          <p:nvPr/>
        </p:nvSpPr>
        <p:spPr>
          <a:xfrm>
            <a:off x="10198429" y="2424375"/>
            <a:ext cx="558471" cy="12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93" y="3844997"/>
            <a:ext cx="5654984" cy="2019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3613" y="5949838"/>
            <a:ext cx="3794308" cy="175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000" dirty="0" smtClean="0">
                <a:latin typeface="+mn-lt"/>
              </a:rPr>
              <a:t>Optimal </a:t>
            </a:r>
            <a:r>
              <a:rPr lang="de-DE" sz="1000" dirty="0" err="1" smtClean="0">
                <a:latin typeface="+mn-lt"/>
              </a:rPr>
              <a:t>control</a:t>
            </a:r>
            <a:r>
              <a:rPr lang="de-DE" sz="1000" dirty="0" smtClean="0">
                <a:latin typeface="+mn-lt"/>
              </a:rPr>
              <a:t> </a:t>
            </a:r>
            <a:r>
              <a:rPr lang="de-DE" sz="1000" dirty="0" err="1" smtClean="0">
                <a:latin typeface="+mn-lt"/>
              </a:rPr>
              <a:t>of</a:t>
            </a:r>
            <a:r>
              <a:rPr lang="de-DE" sz="1000" dirty="0" smtClean="0">
                <a:latin typeface="+mn-lt"/>
              </a:rPr>
              <a:t> </a:t>
            </a:r>
            <a:r>
              <a:rPr lang="de-DE" sz="1000" dirty="0" err="1" smtClean="0">
                <a:latin typeface="+mn-lt"/>
              </a:rPr>
              <a:t>temperature</a:t>
            </a:r>
            <a:r>
              <a:rPr lang="de-DE" sz="1000" dirty="0" smtClean="0">
                <a:latin typeface="+mn-lt"/>
              </a:rPr>
              <a:t> </a:t>
            </a:r>
            <a:r>
              <a:rPr lang="de-DE" sz="1000" dirty="0" err="1" smtClean="0">
                <a:latin typeface="+mn-lt"/>
              </a:rPr>
              <a:t>distribution</a:t>
            </a:r>
            <a:r>
              <a:rPr lang="de-DE" sz="1000" dirty="0" smtClean="0">
                <a:latin typeface="+mn-lt"/>
              </a:rPr>
              <a:t>/</a:t>
            </a:r>
            <a:r>
              <a:rPr lang="de-DE" sz="1000" dirty="0" err="1" smtClean="0">
                <a:latin typeface="+mn-lt"/>
              </a:rPr>
              <a:t>melt</a:t>
            </a:r>
            <a:r>
              <a:rPr lang="de-DE" sz="1000" dirty="0" smtClean="0">
                <a:latin typeface="+mn-lt"/>
              </a:rPr>
              <a:t> </a:t>
            </a:r>
            <a:r>
              <a:rPr lang="de-DE" sz="1000" dirty="0" err="1" smtClean="0">
                <a:latin typeface="+mn-lt"/>
              </a:rPr>
              <a:t>pool</a:t>
            </a:r>
            <a:r>
              <a:rPr lang="de-DE" sz="1000" dirty="0" smtClean="0">
                <a:latin typeface="+mn-lt"/>
              </a:rPr>
              <a:t> in PBF-LB/M[1]</a:t>
            </a:r>
            <a:endParaRPr lang="en-US" sz="10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2495839"/>
      </p:ext>
    </p:extLst>
  </p:cSld>
  <p:clrMapOvr>
    <a:masterClrMapping/>
  </p:clrMapOvr>
</p:sld>
</file>

<file path=ppt/theme/theme1.xml><?xml version="1.0" encoding="utf-8"?>
<a:theme xmlns:a="http://schemas.openxmlformats.org/drawingml/2006/main" name="160104_TUM_Praesentation_p_v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</Template>
  <TotalTime>0</TotalTime>
  <Words>136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Calibri</vt:lpstr>
      <vt:lpstr>Courier New</vt:lpstr>
      <vt:lpstr>Symbol</vt:lpstr>
      <vt:lpstr>Times New Roman</vt:lpstr>
      <vt:lpstr>Wingdings</vt:lpstr>
      <vt:lpstr>160104_TUM_Praesentation_p_v1</vt:lpstr>
      <vt:lpstr>Titel 2</vt:lpstr>
      <vt:lpstr>Titel 3</vt:lpstr>
      <vt:lpstr>Inhalt</vt:lpstr>
      <vt:lpstr>Kapiteltrenner blau</vt:lpstr>
      <vt:lpstr>Kapiteltrenner schwarz</vt:lpstr>
      <vt:lpstr>Optimal Control of Thermal Gradients in Laser-Based Additive Manufacturing Processes</vt:lpstr>
    </vt:vector>
  </TitlesOfParts>
  <Company>--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 der Masterfolien</dc:title>
  <dc:creator>ga59vup</dc:creator>
  <cp:lastModifiedBy>Vijaya Holla</cp:lastModifiedBy>
  <cp:revision>49</cp:revision>
  <cp:lastPrinted>2015-07-30T14:04:45Z</cp:lastPrinted>
  <dcterms:created xsi:type="dcterms:W3CDTF">2018-01-16T17:13:58Z</dcterms:created>
  <dcterms:modified xsi:type="dcterms:W3CDTF">2024-01-27T17:40:41Z</dcterms:modified>
</cp:coreProperties>
</file>