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3" r:id="rId1"/>
    <p:sldMasterId id="2147483668" r:id="rId2"/>
    <p:sldMasterId id="2147483674" r:id="rId3"/>
    <p:sldMasterId id="2147483648" r:id="rId4"/>
    <p:sldMasterId id="2147483684" r:id="rId5"/>
    <p:sldMasterId id="2147483697" r:id="rId6"/>
  </p:sldMasterIdLst>
  <p:notesMasterIdLst>
    <p:notesMasterId r:id="rId8"/>
  </p:notesMasterIdLst>
  <p:handoutMasterIdLst>
    <p:handoutMasterId r:id="rId9"/>
  </p:handoutMasterIdLst>
  <p:sldIdLst>
    <p:sldId id="371" r:id="rId7"/>
  </p:sldIdLst>
  <p:sldSz cx="12192000" cy="6858000"/>
  <p:notesSz cx="9925050" cy="66659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00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99"/>
    <a:srgbClr val="98C6EA"/>
    <a:srgbClr val="0052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5" autoAdjust="0"/>
    <p:restoredTop sz="88283" autoAdjust="0"/>
  </p:normalViewPr>
  <p:slideViewPr>
    <p:cSldViewPr snapToGrid="0">
      <p:cViewPr>
        <p:scale>
          <a:sx n="90" d="100"/>
          <a:sy n="90" d="100"/>
        </p:scale>
        <p:origin x="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-1518" y="-90"/>
      </p:cViewPr>
      <p:guideLst>
        <p:guide orient="horz" pos="2100"/>
        <p:guide pos="312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751376-2EB8-4403-B858-305A8AAA6B01}" type="datetimeFigureOut">
              <a:rPr lang="en-GB"/>
              <a:pPr>
                <a:defRPr/>
              </a:pPr>
              <a:t>22/01/2024</a:t>
            </a:fld>
            <a:endParaRPr lang="en-GB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C15F7A-46C6-4AD2-BFEC-842DCCCC19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095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1901" y="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C46BC9-2C9E-4670-A85A-6A588BA2D405}" type="datetimeFigureOut">
              <a:rPr lang="en-GB"/>
              <a:pPr>
                <a:defRPr/>
              </a:pPr>
              <a:t>22/01/2024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740025" y="500063"/>
            <a:ext cx="444500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en-GB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506" y="3166309"/>
            <a:ext cx="7940040" cy="2999661"/>
          </a:xfrm>
          <a:prstGeom prst="rect">
            <a:avLst/>
          </a:prstGeom>
        </p:spPr>
        <p:txBody>
          <a:bodyPr vert="horz" wrap="square" lIns="90708" tIns="45354" rIns="90708" bIns="4535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1901" y="6331460"/>
            <a:ext cx="4300855" cy="33329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AFC6D0-44D5-4EB7-828F-6F464F83D7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997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82563" indent="-182563" algn="l" rtl="0" fontAlgn="base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355600" indent="-173038" algn="l" rtl="0" fontAlgn="base">
      <a:spcBef>
        <a:spcPct val="30000"/>
      </a:spcBef>
      <a:spcAft>
        <a:spcPct val="0"/>
      </a:spcAft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538163" indent="-182563" algn="l" rtl="0" fontAlgn="base">
      <a:spcBef>
        <a:spcPct val="30000"/>
      </a:spcBef>
      <a:spcAft>
        <a:spcPct val="0"/>
      </a:spcAft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720725" indent="-182563" algn="l" rtl="0" fontAlgn="base">
      <a:spcBef>
        <a:spcPct val="30000"/>
      </a:spcBef>
      <a:spcAft>
        <a:spcPct val="0"/>
      </a:spcAft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7"/>
          </p:nvPr>
        </p:nvSpPr>
        <p:spPr>
          <a:xfrm>
            <a:off x="0" y="2476500"/>
            <a:ext cx="12192000" cy="43815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formatfü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691640"/>
            <a:ext cx="12192000" cy="516636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7987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baseline="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Präsentationsmuster</a:t>
            </a:r>
            <a:br>
              <a:rPr lang="de-DE" noProof="0" dirty="0"/>
            </a:br>
            <a:br>
              <a:rPr lang="de-DE" noProof="0" dirty="0"/>
            </a:br>
            <a:r>
              <a:rPr lang="de-DE" noProof="0" dirty="0"/>
              <a:t>kann auch als </a:t>
            </a:r>
            <a:r>
              <a:rPr lang="de-DE" noProof="0" dirty="0" err="1"/>
              <a:t>Kapiteltrenner</a:t>
            </a:r>
            <a:r>
              <a:rPr lang="de-DE" noProof="0" dirty="0"/>
              <a:t> verwendet werden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4"/>
            <a:ext cx="1134533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ts val="3200"/>
              </a:lnSpc>
              <a:defRPr lang="de-DE" sz="3000" noProof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/>
              <a:t>Titel der Präsentation durch Klicken bearbeiten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chemeClr val="bg1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>
                <a:solidFill>
                  <a:srgbClr val="000000"/>
                </a:solidFill>
              </a:defRPr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nhaltsplatzhalter 2"/>
          <p:cNvSpPr>
            <a:spLocks noGrp="1"/>
          </p:cNvSpPr>
          <p:nvPr>
            <p:ph idx="10" hasCustomPrompt="1"/>
          </p:nvPr>
        </p:nvSpPr>
        <p:spPr>
          <a:xfrm>
            <a:off x="425451" y="1978721"/>
            <a:ext cx="11345332" cy="127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50000"/>
              </a:lnSpc>
              <a:defRPr lang="de-DE" sz="1600" baseline="0" noProof="0" dirty="0" smtClean="0"/>
            </a:lvl1pPr>
            <a:lvl2pPr>
              <a:defRPr lang="de-DE" noProof="0" dirty="0" smtClean="0"/>
            </a:lvl2pPr>
          </a:lstStyle>
          <a:p>
            <a:pPr lvl="0"/>
            <a:r>
              <a:rPr lang="de-DE" noProof="0" dirty="0"/>
              <a:t>Referent</a:t>
            </a:r>
            <a:br>
              <a:rPr lang="de-DE" noProof="0" dirty="0"/>
            </a:br>
            <a:r>
              <a:rPr lang="de-DE" noProof="0" dirty="0"/>
              <a:t>Ort, Datum (Schreibweise: 00. Januar 2015)</a:t>
            </a:r>
          </a:p>
        </p:txBody>
      </p:sp>
      <p:sp>
        <p:nvSpPr>
          <p:cNvPr id="14" name="Rechteck 13"/>
          <p:cNvSpPr/>
          <p:nvPr userDrawn="1"/>
        </p:nvSpPr>
        <p:spPr bwMode="auto">
          <a:xfrm>
            <a:off x="11130180" y="6408271"/>
            <a:ext cx="766981" cy="3585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1855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1762188"/>
            <a:ext cx="11345332" cy="469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 lIns="0" rIns="0"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25454" y="2499360"/>
            <a:ext cx="11345332" cy="39624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 useBgFill="1"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 useBgFill="1"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 useBgFill="1">
        <p:nvSpPr>
          <p:cNvPr id="6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4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4" hasCustomPrompt="1"/>
          </p:nvPr>
        </p:nvSpPr>
        <p:spPr>
          <a:xfrm>
            <a:off x="425455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 baseline="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13" name="Inhaltsplatzhalter 2"/>
          <p:cNvSpPr>
            <a:spLocks noGrp="1"/>
          </p:cNvSpPr>
          <p:nvPr>
            <p:ph idx="15" hasCustomPrompt="1"/>
          </p:nvPr>
        </p:nvSpPr>
        <p:spPr>
          <a:xfrm>
            <a:off x="6196239" y="1762188"/>
            <a:ext cx="5574547" cy="46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  <a:lvl2pPr>
              <a:lnSpc>
                <a:spcPct val="114000"/>
              </a:lnSpc>
              <a:defRPr lang="de-DE" noProof="0" dirty="0" smtClean="0"/>
            </a:lvl2pPr>
            <a:lvl3pPr>
              <a:defRPr sz="1600"/>
            </a:lvl3pPr>
          </a:lstStyle>
          <a:p>
            <a:pPr lvl="0"/>
            <a:r>
              <a:rPr lang="de-DE" noProof="0" dirty="0"/>
              <a:t>Inhalt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sz="1600" noProof="0" dirty="0"/>
              <a:t>Dritte Ebene</a:t>
            </a:r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290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+ Text (Hintergr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 bwMode="auto">
          <a:xfrm>
            <a:off x="0" y="2477140"/>
            <a:ext cx="12192000" cy="438086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 eaLnBrk="0" hangingPunct="0"/>
            <a:endParaRPr lang="de-DE" sz="1000">
              <a:latin typeface="Arial" pitchFamily="34" charset="0"/>
            </a:endParaRPr>
          </a:p>
        </p:txBody>
      </p:sp>
      <p:sp>
        <p:nvSpPr>
          <p:cNvPr id="18" name="Textplatzhalt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25453" y="1762189"/>
            <a:ext cx="11345332" cy="71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14000"/>
              </a:lnSpc>
              <a:defRPr lang="de-DE" noProof="0" dirty="0" smtClean="0"/>
            </a:lvl1pPr>
          </a:lstStyle>
          <a:p>
            <a:pPr lvl="0"/>
            <a:r>
              <a:rPr lang="de-DE" noProof="0" dirty="0"/>
              <a:t>Inhalt durch Klicken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noProof="0"/>
              <a:t>Dr. rer. nat. Erika Mustermann (TUM) | kann beliebig erweitert werden | Infos mit Strich trennen</a:t>
            </a:r>
          </a:p>
        </p:txBody>
      </p:sp>
      <p:sp>
        <p:nvSpPr>
          <p:cNvPr id="8" name="Inhaltsplatzhalter 9"/>
          <p:cNvSpPr>
            <a:spLocks noGrp="1"/>
          </p:cNvSpPr>
          <p:nvPr>
            <p:ph sz="quarter" idx="18"/>
          </p:nvPr>
        </p:nvSpPr>
        <p:spPr>
          <a:xfrm>
            <a:off x="422656" y="2484001"/>
            <a:ext cx="5657088" cy="3974655"/>
          </a:xfrm>
          <a:prstGeom prst="rect">
            <a:avLst/>
          </a:prstGeom>
        </p:spPr>
        <p:txBody>
          <a:bodyPr lIns="0" rIns="0"/>
          <a:lstStyle>
            <a:lvl1pPr>
              <a:defRPr lang="de-DE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 sz="1600"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sz="1600" dirty="0"/>
              <a:t>Dritte Ebene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4" hasCustomPrompt="1"/>
          </p:nvPr>
        </p:nvSpPr>
        <p:spPr>
          <a:xfrm>
            <a:off x="6112256" y="2484120"/>
            <a:ext cx="5659200" cy="3974400"/>
          </a:xfrm>
          <a:prstGeom prst="rect">
            <a:avLst/>
          </a:prstGeom>
        </p:spPr>
        <p:txBody>
          <a:bodyPr/>
          <a:lstStyle>
            <a:lvl1pPr>
              <a:lnSpc>
                <a:spcPct val="114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25454" y="994335"/>
            <a:ext cx="11345332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3200"/>
              </a:lnSpc>
              <a:defRPr lang="de-DE" sz="3000" noProof="0" dirty="0"/>
            </a:lvl1pPr>
          </a:lstStyle>
          <a:p>
            <a:pPr lvl="0"/>
            <a:r>
              <a:rPr lang="de-DE" noProof="0" dirty="0"/>
              <a:t>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150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10439384" cy="384687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  <p:sp>
        <p:nvSpPr>
          <p:cNvPr id="11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1" fontAlgn="base" hangingPunct="1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/>
          <p:nvPr/>
        </p:nvSpPr>
        <p:spPr>
          <a:xfrm>
            <a:off x="10284440" y="6545779"/>
            <a:ext cx="1487168" cy="210507"/>
          </a:xfrm>
          <a:prstGeom prst="rect">
            <a:avLst/>
          </a:prstGeom>
        </p:spPr>
        <p:txBody>
          <a:bodyPr wrap="square" lIns="0" tIns="0" rIns="0" bIns="0" rtlCol="0" anchor="b" anchorCtr="0">
            <a:spAutoFit/>
          </a:bodyPr>
          <a:lstStyle/>
          <a:p>
            <a:pPr algn="r">
              <a:lnSpc>
                <a:spcPct val="114000"/>
              </a:lnSpc>
            </a:pPr>
            <a:fld id="{C51078C5-4710-4254-8001-F1C0900803FD}" type="slidenum">
              <a:rPr lang="de-DE" sz="1200" smtClean="0">
                <a:latin typeface="+mn-lt"/>
                <a:cs typeface="Arial" pitchFamily="34" charset="0"/>
              </a:rPr>
              <a:pPr algn="r">
                <a:lnSpc>
                  <a:spcPct val="114000"/>
                </a:lnSpc>
              </a:pPr>
              <a:t>‹#›</a:t>
            </a:fld>
            <a:endParaRPr lang="de-DE" sz="1200" dirty="0">
              <a:latin typeface="+mn-lt"/>
              <a:cs typeface="Arial" pitchFamily="34" charset="0"/>
            </a:endParaRPr>
          </a:p>
        </p:txBody>
      </p:sp>
      <p:pic>
        <p:nvPicPr>
          <p:cNvPr id="5" name="Bild 4" descr="Fahnen_HG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-56709" y="0"/>
            <a:ext cx="12246708" cy="6858000"/>
          </a:xfrm>
          <a:prstGeom prst="rect">
            <a:avLst/>
          </a:prstGeom>
        </p:spPr>
      </p:pic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noProof="0" smtClean="0"/>
              <a:pPr/>
              <a:t>‹#›</a:t>
            </a:fld>
            <a:endParaRPr lang="de-DE" noProof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 dirty="0"/>
              <a:t>Tino Bog - bog@bv.tum.de</a:t>
            </a:r>
          </a:p>
        </p:txBody>
      </p:sp>
      <p:pic>
        <p:nvPicPr>
          <p:cNvPr id="7" name="Bild 6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427201" y="314326"/>
            <a:ext cx="10266200" cy="348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4000"/>
              </a:lnSpc>
              <a:tabLst/>
            </a:pPr>
            <a:r>
              <a:rPr lang="de-DE" sz="800" dirty="0" err="1">
                <a:solidFill>
                  <a:schemeClr val="tx2"/>
                </a:solidFill>
                <a:latin typeface="+mn-lt"/>
              </a:rPr>
              <a:t>Chair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Computational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Modeling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and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Simulation</a:t>
            </a:r>
          </a:p>
          <a:p>
            <a:pPr>
              <a:lnSpc>
                <a:spcPct val="94000"/>
              </a:lnSpc>
              <a:tabLst/>
            </a:pPr>
            <a:r>
              <a:rPr lang="en-US" sz="800" dirty="0">
                <a:solidFill>
                  <a:schemeClr val="tx2"/>
                </a:solidFill>
                <a:latin typeface="+mn-lt"/>
              </a:rPr>
              <a:t>TUM School of Engineering and Design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 </a:t>
            </a:r>
          </a:p>
          <a:p>
            <a:pPr>
              <a:lnSpc>
                <a:spcPct val="94000"/>
              </a:lnSpc>
              <a:tabLst/>
            </a:pPr>
            <a:r>
              <a:rPr lang="de-DE" sz="800" dirty="0">
                <a:solidFill>
                  <a:schemeClr val="tx2"/>
                </a:solidFill>
                <a:latin typeface="+mn-lt"/>
              </a:rPr>
              <a:t>Technical University </a:t>
            </a:r>
            <a:r>
              <a:rPr lang="de-DE" sz="800" dirty="0" err="1">
                <a:solidFill>
                  <a:schemeClr val="tx2"/>
                </a:solidFill>
                <a:latin typeface="+mn-lt"/>
              </a:rPr>
              <a:t>of</a:t>
            </a:r>
            <a:r>
              <a:rPr lang="de-DE" sz="800" dirty="0">
                <a:solidFill>
                  <a:schemeClr val="tx2"/>
                </a:solidFill>
                <a:latin typeface="+mn-lt"/>
              </a:rPr>
              <a:t> Munich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50416 tum logo blau png fin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57881" y="324685"/>
            <a:ext cx="811136" cy="320400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9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4" r:id="rId2"/>
    <p:sldLayoutId id="2147483704" r:id="rId3"/>
    <p:sldLayoutId id="2147483657" r:id="rId4"/>
    <p:sldLayoutId id="2147483711" r:id="rId5"/>
    <p:sldLayoutId id="2147483703" r:id="rId6"/>
    <p:sldLayoutId id="2147483653" r:id="rId7"/>
    <p:sldLayoutId id="2147483656" r:id="rId8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/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5" y="324650"/>
            <a:ext cx="799631" cy="320400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hidden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Bild 3" descr="20150416 tum logo blau png 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black">
          <a:xfrm>
            <a:off x="10963503" y="324650"/>
            <a:ext cx="799629" cy="320400"/>
          </a:xfrm>
          <a:prstGeom prst="rect">
            <a:avLst/>
          </a:prstGeom>
        </p:spPr>
      </p:pic>
      <p:sp>
        <p:nvSpPr>
          <p:cNvPr id="9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9033245" y="6473314"/>
            <a:ext cx="27360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E58CB1E-F828-4F11-99E0-327109AF9DA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14883" y="6473314"/>
            <a:ext cx="861904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de-DE"/>
              <a:t>Dr. rer. nat. Erika Mustermann (TUM) | kann beliebig erweitert werden | Infos mit Strich trennen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defRPr sz="2200" b="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213" indent="-176213"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18415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7800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6213" algn="l" rtl="0" eaLnBrk="0" fontAlgn="base" hangingPunct="0">
        <a:lnSpc>
          <a:spcPct val="125000"/>
        </a:lnSpc>
        <a:spcBef>
          <a:spcPct val="0"/>
        </a:spcBef>
        <a:spcAft>
          <a:spcPct val="0"/>
        </a:spcAft>
        <a:buFont typeface="Symbol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8CB1E-F828-4F11-99E0-327109AF9DA4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1613" y="994335"/>
            <a:ext cx="8210248" cy="788164"/>
          </a:xfrm>
          <a:prstGeom prst="rect">
            <a:avLst/>
          </a:prstGeom>
        </p:spPr>
        <p:txBody>
          <a:bodyPr/>
          <a:lstStyle/>
          <a:p>
            <a:r>
              <a:rPr lang="en-US" sz="2400" dirty="0"/>
              <a:t>Towards language driven 3D content generation in building environments</a:t>
            </a:r>
            <a:endParaRPr lang="en-US" sz="2400" b="1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67A098B-BD71-4BD2-A818-BC0F2C4A2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22626" y="331321"/>
            <a:ext cx="401708" cy="32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bgerundetes Rechteck 1">
            <a:extLst>
              <a:ext uri="{FF2B5EF4-FFF2-40B4-BE49-F238E27FC236}">
                <a16:creationId xmlns:a16="http://schemas.microsoft.com/office/drawing/2014/main" id="{7352B7F5-C8DB-4163-AC51-FBD3AD67C425}"/>
              </a:ext>
            </a:extLst>
          </p:cNvPr>
          <p:cNvSpPr/>
          <p:nvPr/>
        </p:nvSpPr>
        <p:spPr bwMode="auto">
          <a:xfrm>
            <a:off x="8890262" y="1523847"/>
            <a:ext cx="2294881" cy="1099399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headEnd type="none" w="med" len="med"/>
            <a:tailEnd type="none" w="med" len="med"/>
          </a:ln>
          <a:effectLst>
            <a:glow rad="63500">
              <a:srgbClr val="E2E2E2">
                <a:satMod val="175000"/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kern="0" dirty="0">
                <a:solidFill>
                  <a:srgbClr val="000000"/>
                </a:solidFill>
                <a:latin typeface="Arial"/>
                <a:cs typeface="+mn-cs"/>
              </a:rPr>
              <a:t>Project </a:t>
            </a:r>
            <a:r>
              <a:rPr lang="de-DE" sz="1400" b="1" kern="0" dirty="0" err="1">
                <a:solidFill>
                  <a:srgbClr val="000000"/>
                </a:solidFill>
                <a:latin typeface="Arial"/>
                <a:cs typeface="+mn-cs"/>
              </a:rPr>
              <a:t>Characteristics</a:t>
            </a:r>
            <a:endParaRPr lang="de-DE" sz="1400" b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8" name="Textfeld 7">
            <a:extLst>
              <a:ext uri="{FF2B5EF4-FFF2-40B4-BE49-F238E27FC236}">
                <a16:creationId xmlns:a16="http://schemas.microsoft.com/office/drawing/2014/main" id="{DAD9195D-747A-43B7-BA5B-85EC96B0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245" y="1792249"/>
            <a:ext cx="13049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de-DE" sz="1200" dirty="0"/>
              <a:t>Modeling:</a:t>
            </a:r>
          </a:p>
          <a:p>
            <a:pPr algn="l"/>
            <a:r>
              <a:rPr lang="de-DE" sz="1200" dirty="0" err="1"/>
              <a:t>Mathematics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 err="1"/>
              <a:t>Programming</a:t>
            </a:r>
            <a:r>
              <a:rPr lang="de-DE" sz="1200" dirty="0"/>
              <a:t>:</a:t>
            </a:r>
          </a:p>
          <a:p>
            <a:pPr algn="l"/>
            <a:r>
              <a:rPr lang="de-DE" sz="1200" dirty="0"/>
              <a:t>Science:     </a:t>
            </a:r>
          </a:p>
        </p:txBody>
      </p:sp>
      <p:sp>
        <p:nvSpPr>
          <p:cNvPr id="62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80068" y="6473314"/>
            <a:ext cx="8281793" cy="365125"/>
          </a:xfrm>
        </p:spPr>
        <p:txBody>
          <a:bodyPr/>
          <a:lstStyle/>
          <a:p>
            <a:r>
              <a:rPr lang="de-DE" dirty="0"/>
              <a:t>Changyu Du and Stavros Nousias, </a:t>
            </a:r>
            <a:r>
              <a:rPr lang="en-US" dirty="0"/>
              <a:t>Chair of Computational Modeling and Simulation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E4622C-87FA-4907-A15F-7A3A93ABE843}"/>
              </a:ext>
            </a:extLst>
          </p:cNvPr>
          <p:cNvSpPr/>
          <p:nvPr/>
        </p:nvSpPr>
        <p:spPr>
          <a:xfrm>
            <a:off x="321397" y="2093610"/>
            <a:ext cx="57746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Task</a:t>
            </a:r>
          </a:p>
          <a:p>
            <a:endParaRPr lang="en-US" sz="14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task of text-to-3D focuses on automatically generating corresponding 3D assets based on text descriptions. The project aim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 a framework that generates 3D design from text description: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Perform literature review to identify state-of-the-arts methods that address similar research challenge.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Constructing datasets suitable for text-to-3d tasks in building domain (e.g., using parametric modeling tools)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Implement algorithms that performs the task. </a:t>
            </a:r>
          </a:p>
          <a:p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265215" y="5790147"/>
            <a:ext cx="588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/>
              <a:t>[1] </a:t>
            </a:r>
            <a:r>
              <a:rPr lang="en-US" sz="1200" i="1" dirty="0"/>
              <a:t>Z. Liu, J. Hu, K. H. Hui, X. Qi, D. Cohen-Or und C. W. Fu, „EXIM: A Hybrid Explicit-Implicit Representation for Text-Guided 3D Shape Generation,“ in ACM Transactions on Graphics, 2023. 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DF804EA6-3B40-4D4A-B02E-DB7A37405B85}"/>
              </a:ext>
            </a:extLst>
          </p:cNvPr>
          <p:cNvSpPr/>
          <p:nvPr/>
        </p:nvSpPr>
        <p:spPr>
          <a:xfrm>
            <a:off x="10203180" y="188648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E73CBAF-65AF-4754-BC80-9C17115A9833}"/>
              </a:ext>
            </a:extLst>
          </p:cNvPr>
          <p:cNvSpPr/>
          <p:nvPr/>
        </p:nvSpPr>
        <p:spPr>
          <a:xfrm>
            <a:off x="10203180" y="1886481"/>
            <a:ext cx="460296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EB8C20C-CD61-426E-9D3B-412283CAA460}"/>
              </a:ext>
            </a:extLst>
          </p:cNvPr>
          <p:cNvSpPr/>
          <p:nvPr/>
        </p:nvSpPr>
        <p:spPr>
          <a:xfrm>
            <a:off x="10203180" y="2061741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6C25DE1-FC14-4601-849D-31B4DE8E9D6C}"/>
              </a:ext>
            </a:extLst>
          </p:cNvPr>
          <p:cNvSpPr/>
          <p:nvPr/>
        </p:nvSpPr>
        <p:spPr>
          <a:xfrm>
            <a:off x="10203181" y="2061742"/>
            <a:ext cx="410804" cy="1251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0DD1872-7098-4F59-9E72-F0419C4142B8}"/>
              </a:ext>
            </a:extLst>
          </p:cNvPr>
          <p:cNvSpPr/>
          <p:nvPr/>
        </p:nvSpPr>
        <p:spPr>
          <a:xfrm>
            <a:off x="10198429" y="224911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0DB7908D-3ABA-49D1-A5AA-B4A853BF3FE3}"/>
              </a:ext>
            </a:extLst>
          </p:cNvPr>
          <p:cNvSpPr/>
          <p:nvPr/>
        </p:nvSpPr>
        <p:spPr>
          <a:xfrm>
            <a:off x="10198430" y="2249115"/>
            <a:ext cx="625904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E1023DB-8573-46E6-9CE3-0A1D38FC8175}"/>
              </a:ext>
            </a:extLst>
          </p:cNvPr>
          <p:cNvSpPr/>
          <p:nvPr/>
        </p:nvSpPr>
        <p:spPr>
          <a:xfrm>
            <a:off x="10198429" y="2424375"/>
            <a:ext cx="736281" cy="125199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BE504271-7203-487D-B6CB-BB2EDF47D593}"/>
              </a:ext>
            </a:extLst>
          </p:cNvPr>
          <p:cNvSpPr/>
          <p:nvPr/>
        </p:nvSpPr>
        <p:spPr>
          <a:xfrm>
            <a:off x="10198429" y="2424375"/>
            <a:ext cx="465047" cy="1251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A15B7-2FA1-A161-5241-4877D9EEE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9409"/>
            <a:ext cx="5950578" cy="35079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5030B31-BE95-9207-EEE6-66960597E1E2}"/>
              </a:ext>
            </a:extLst>
          </p:cNvPr>
          <p:cNvSpPr txBox="1"/>
          <p:nvPr/>
        </p:nvSpPr>
        <p:spPr>
          <a:xfrm>
            <a:off x="8297704" y="6342365"/>
            <a:ext cx="2040466" cy="2250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+mn-lt"/>
              </a:rPr>
              <a:t>From text to 3D [1]</a:t>
            </a:r>
          </a:p>
        </p:txBody>
      </p:sp>
    </p:spTree>
    <p:extLst>
      <p:ext uri="{BB962C8B-B14F-4D97-AF65-F5344CB8AC3E}">
        <p14:creationId xmlns:p14="http://schemas.microsoft.com/office/powerpoint/2010/main" val="612495839"/>
      </p:ext>
    </p:extLst>
  </p:cSld>
  <p:clrMapOvr>
    <a:masterClrMapping/>
  </p:clrMapOvr>
</p:sld>
</file>

<file path=ppt/theme/theme1.xml><?xml version="1.0" encoding="utf-8"?>
<a:theme xmlns:a="http://schemas.openxmlformats.org/drawingml/2006/main" name="160104_TUM_Praesentation_p_v1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itel 2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Titel 3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Inhalt">
  <a:themeElements>
    <a:clrScheme name="TUM">
      <a:dk1>
        <a:sysClr val="windowText" lastClr="000000"/>
      </a:dk1>
      <a:lt1>
        <a:sysClr val="window" lastClr="FFFFFF"/>
      </a:lt1>
      <a:dk2>
        <a:srgbClr val="003359"/>
      </a:dk2>
      <a:lt2>
        <a:srgbClr val="0065BD"/>
      </a:lt2>
      <a:accent1>
        <a:srgbClr val="005293"/>
      </a:accent1>
      <a:accent2>
        <a:srgbClr val="64A0C8"/>
      </a:accent2>
      <a:accent3>
        <a:srgbClr val="98C6EA"/>
      </a:accent3>
      <a:accent4>
        <a:srgbClr val="A2AD00"/>
      </a:accent4>
      <a:accent5>
        <a:srgbClr val="E37222"/>
      </a:accent5>
      <a:accent6>
        <a:srgbClr val="DAD7CB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Kapiteltrenner blau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Kapiteltrenner schwarz">
  <a:themeElements>
    <a:clrScheme name="TUM">
      <a:dk1>
        <a:sysClr val="windowText" lastClr="000000"/>
      </a:dk1>
      <a:lt1>
        <a:sysClr val="window" lastClr="FFFFFF"/>
      </a:lt1>
      <a:dk2>
        <a:srgbClr val="0065BD"/>
      </a:dk2>
      <a:lt2>
        <a:srgbClr val="EEECE1"/>
      </a:lt2>
      <a:accent1>
        <a:srgbClr val="005293"/>
      </a:accent1>
      <a:accent2>
        <a:srgbClr val="98C6EA"/>
      </a:accent2>
      <a:accent3>
        <a:srgbClr val="64A0C8"/>
      </a:accent3>
      <a:accent4>
        <a:srgbClr val="DAD7CB"/>
      </a:accent4>
      <a:accent5>
        <a:srgbClr val="A2AD00"/>
      </a:accent5>
      <a:accent6>
        <a:srgbClr val="E37222"/>
      </a:accent6>
      <a:hlink>
        <a:srgbClr val="0000FF"/>
      </a:hlink>
      <a:folHlink>
        <a:srgbClr val="800080"/>
      </a:folHlink>
    </a:clrScheme>
    <a:fontScheme name="TUM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lnSpc>
            <a:spcPct val="114000"/>
          </a:lnSpc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lnSpc>
            <a:spcPct val="114000"/>
          </a:lnSpc>
          <a:defRPr sz="1600" dirty="0" err="1" smtClean="0"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TUM_Praesentation_p_v1</Template>
  <TotalTime>0</TotalTime>
  <Words>162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Calibri</vt:lpstr>
      <vt:lpstr>Courier New</vt:lpstr>
      <vt:lpstr>Symbol</vt:lpstr>
      <vt:lpstr>Wingdings</vt:lpstr>
      <vt:lpstr>160104_TUM_Praesentation_p_v1</vt:lpstr>
      <vt:lpstr>Titel 2</vt:lpstr>
      <vt:lpstr>Titel 3</vt:lpstr>
      <vt:lpstr>Inhalt</vt:lpstr>
      <vt:lpstr>Kapiteltrenner blau</vt:lpstr>
      <vt:lpstr>Kapiteltrenner schwarz</vt:lpstr>
      <vt:lpstr>Towards language driven 3D content generation in building environments</vt:lpstr>
    </vt:vector>
  </TitlesOfParts>
  <Company>--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 der Masterfolien</dc:title>
  <dc:creator>ga59vup</dc:creator>
  <cp:lastModifiedBy>Changyu Du</cp:lastModifiedBy>
  <cp:revision>45</cp:revision>
  <cp:lastPrinted>2015-07-30T14:04:45Z</cp:lastPrinted>
  <dcterms:created xsi:type="dcterms:W3CDTF">2018-01-16T17:13:58Z</dcterms:created>
  <dcterms:modified xsi:type="dcterms:W3CDTF">2024-01-22T16:20:18Z</dcterms:modified>
</cp:coreProperties>
</file>